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338" r:id="rId4"/>
    <p:sldId id="327" r:id="rId5"/>
    <p:sldId id="339" r:id="rId6"/>
    <p:sldId id="341" r:id="rId7"/>
    <p:sldId id="283" r:id="rId8"/>
    <p:sldId id="271" r:id="rId9"/>
    <p:sldId id="342" r:id="rId10"/>
    <p:sldId id="343" r:id="rId11"/>
    <p:sldId id="344" r:id="rId12"/>
    <p:sldId id="345" r:id="rId13"/>
    <p:sldId id="346" r:id="rId14"/>
    <p:sldId id="356" r:id="rId15"/>
    <p:sldId id="348" r:id="rId16"/>
    <p:sldId id="349" r:id="rId17"/>
    <p:sldId id="352" r:id="rId18"/>
    <p:sldId id="350" r:id="rId19"/>
    <p:sldId id="351" r:id="rId20"/>
    <p:sldId id="353" r:id="rId21"/>
    <p:sldId id="354" r:id="rId22"/>
    <p:sldId id="355" r:id="rId23"/>
    <p:sldId id="358" r:id="rId24"/>
    <p:sldId id="359" r:id="rId25"/>
    <p:sldId id="360" r:id="rId26"/>
    <p:sldId id="362" r:id="rId27"/>
    <p:sldId id="33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00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21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09023-AF2B-4043-B228-F191CADC9BB1}" type="datetimeFigureOut">
              <a:rPr lang="en-IN" smtClean="0"/>
              <a:t>21/10/18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4517F-9C19-4E9A-AB98-AA89BD9F1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7562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21/10/18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67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21/10/18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356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21/10/18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759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36469" y="640080"/>
            <a:ext cx="9313817" cy="85613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49" y="1854926"/>
            <a:ext cx="11168742" cy="434426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09-06-2016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Investment Case Study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58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21/10/18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44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21/10/18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578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21/10/18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5587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21/10/18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476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21/10/18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458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7424"/>
            <a:ext cx="3933825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2891" y="987425"/>
            <a:ext cx="6182497" cy="487362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21/10/18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455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7424"/>
            <a:ext cx="3933825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21/10/18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360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8278" y="705802"/>
            <a:ext cx="9181075" cy="984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018FE-C8D6-4A9C-A702-41F1E0C1C452}" type="datetimeFigureOut">
              <a:rPr lang="en-IN" smtClean="0"/>
              <a:t>21/10/18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Investment Case Study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1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9353" y="325938"/>
            <a:ext cx="1446786" cy="379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35" b="100000" l="0" r="100000">
                        <a14:foregroundMark x1="19244" y1="37433" x2="19244" y2="37433"/>
                        <a14:foregroundMark x1="31959" y1="47059" x2="31959" y2="47059"/>
                        <a14:foregroundMark x1="19931" y1="64171" x2="19931" y2="64171"/>
                        <a14:foregroundMark x1="28179" y1="70053" x2="28179" y2="70053"/>
                        <a14:foregroundMark x1="42612" y1="71123" x2="42612" y2="71123"/>
                        <a14:foregroundMark x1="55326" y1="65775" x2="55326" y2="65775"/>
                        <a14:foregroundMark x1="61856" y1="66845" x2="61856" y2="66845"/>
                        <a14:foregroundMark x1="37113" y1="24599" x2="37113" y2="24599"/>
                        <a14:foregroundMark x1="34708" y1="11765" x2="34708" y2="11765"/>
                        <a14:foregroundMark x1="23711" y1="11765" x2="23711" y2="11765"/>
                        <a14:foregroundMark x1="23711" y1="22995" x2="23711" y2="22995"/>
                        <a14:foregroundMark x1="39863" y1="40107" x2="39863" y2="40107"/>
                        <a14:foregroundMark x1="26460" y1="47059" x2="26460" y2="47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7766"/>
            <a:ext cx="1268279" cy="81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3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27" y="4793845"/>
            <a:ext cx="6138856" cy="153191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IN" sz="1500" dirty="0">
                <a:latin typeface="Lato" panose="020F0502020204030203"/>
              </a:rPr>
              <a:t>Group Members: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sz="1500" dirty="0">
                <a:latin typeface="Lato" panose="020F0502020204030203"/>
              </a:rPr>
              <a:t>Merin Jose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sz="1500" dirty="0">
                <a:latin typeface="Lato" panose="020F0502020204030203"/>
              </a:rPr>
              <a:t>Suresh </a:t>
            </a:r>
            <a:r>
              <a:rPr lang="en-IN" sz="1500" dirty="0" err="1">
                <a:latin typeface="Lato" panose="020F0502020204030203"/>
              </a:rPr>
              <a:t>Balla</a:t>
            </a:r>
            <a:endParaRPr lang="en-IN" sz="1500" dirty="0">
              <a:latin typeface="Lato" panose="020F0502020204030203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IN" sz="1500" dirty="0">
                <a:latin typeface="Lato" panose="020F0502020204030203"/>
              </a:rPr>
              <a:t>Deepak </a:t>
            </a:r>
            <a:r>
              <a:rPr lang="en-IN" sz="1500" dirty="0" err="1">
                <a:latin typeface="Lato" panose="020F0502020204030203"/>
              </a:rPr>
              <a:t>Aneja</a:t>
            </a:r>
            <a:endParaRPr lang="en-IN" sz="1500" dirty="0">
              <a:latin typeface="Lato" panose="020F0502020204030203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IN" sz="1500" dirty="0">
                <a:latin typeface="Lato" panose="020F0502020204030203"/>
              </a:rPr>
              <a:t>Fayiz Mayam Veettil</a:t>
            </a:r>
          </a:p>
          <a:p>
            <a:pPr marL="457200" indent="-457200" algn="l">
              <a:buFont typeface="+mj-lt"/>
              <a:buAutoNum type="arabicPeriod"/>
            </a:pPr>
            <a:endParaRPr lang="en-IN" sz="18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3CE74D4-F57B-47AF-BDB4-261F09BEEA1C}"/>
              </a:ext>
            </a:extLst>
          </p:cNvPr>
          <p:cNvSpPr txBox="1">
            <a:spLocks/>
          </p:cNvSpPr>
          <p:nvPr/>
        </p:nvSpPr>
        <p:spPr>
          <a:xfrm>
            <a:off x="5789117" y="6048375"/>
            <a:ext cx="6138856" cy="2773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N" sz="1700" dirty="0">
                <a:latin typeface="Lato" panose="020F0502020204030203"/>
              </a:rPr>
              <a:t>21 Oct 2018</a:t>
            </a:r>
          </a:p>
          <a:p>
            <a:pPr marL="457200" indent="-457200" algn="l">
              <a:buFont typeface="+mj-lt"/>
              <a:buAutoNum type="arabicPeriod"/>
            </a:pPr>
            <a:endParaRPr lang="en-IN" sz="1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6ED631A-0337-465F-8039-C7101C948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1478" y="1438275"/>
            <a:ext cx="9144000" cy="21000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latin typeface="Lato" panose="020F0502020204030203"/>
              </a:rPr>
              <a:t>Ecommerce Capstone Project</a:t>
            </a:r>
            <a:br>
              <a:rPr lang="en-US" sz="3200" b="1" dirty="0"/>
            </a:br>
            <a:r>
              <a:rPr lang="en-IN" sz="2400" dirty="0">
                <a:latin typeface="Lato" panose="020F0502020204030203"/>
              </a:rPr>
              <a:t>(</a:t>
            </a:r>
            <a:r>
              <a:rPr lang="en-US" sz="2400" dirty="0">
                <a:latin typeface="Lato" panose="020F0502020204030203"/>
              </a:rPr>
              <a:t>Mid Submission</a:t>
            </a:r>
            <a:r>
              <a:rPr lang="en-IN" sz="2400" dirty="0">
                <a:latin typeface="Lato" panose="020F0502020204030203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4739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645022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Categorical Vs Numerical Variables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4603E62-375A-4D7B-AA63-7E3E15899393}"/>
              </a:ext>
            </a:extLst>
          </p:cNvPr>
          <p:cNvSpPr/>
          <p:nvPr/>
        </p:nvSpPr>
        <p:spPr>
          <a:xfrm>
            <a:off x="1465751" y="2592247"/>
            <a:ext cx="3754315" cy="347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Categorical Variables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s1_fact.order_payment_type</a:t>
            </a:r>
          </a:p>
          <a:p>
            <a:pPr>
              <a:lnSpc>
                <a:spcPct val="150000"/>
              </a:lnSpc>
            </a:pPr>
            <a:r>
              <a:rPr lang="en-US" sz="1600" dirty="0" err="1"/>
              <a:t>product_analytic_category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 err="1"/>
              <a:t>product_analytic_sub_category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 err="1"/>
              <a:t>product_analytic_vertical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 err="1"/>
              <a:t>product_mrp_class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Year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Month</a:t>
            </a:r>
            <a:endParaRPr lang="en-IN" sz="1600" dirty="0">
              <a:latin typeface="Lato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La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C6E815-9CA6-4758-A35A-BADA1ADD3C10}"/>
              </a:ext>
            </a:extLst>
          </p:cNvPr>
          <p:cNvSpPr/>
          <p:nvPr/>
        </p:nvSpPr>
        <p:spPr>
          <a:xfrm>
            <a:off x="5884984" y="2592247"/>
            <a:ext cx="3754315" cy="3832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Numerical Variables</a:t>
            </a:r>
          </a:p>
          <a:p>
            <a:pPr>
              <a:lnSpc>
                <a:spcPct val="150000"/>
              </a:lnSpc>
            </a:pPr>
            <a:r>
              <a:rPr lang="en-US" sz="1600" dirty="0" err="1"/>
              <a:t>gmv</a:t>
            </a:r>
            <a:r>
              <a:rPr lang="en-US" sz="1600" dirty="0"/>
              <a:t>                     </a:t>
            </a:r>
          </a:p>
          <a:p>
            <a:pPr>
              <a:lnSpc>
                <a:spcPct val="150000"/>
              </a:lnSpc>
            </a:pPr>
            <a:r>
              <a:rPr lang="en-US" sz="1600" dirty="0" err="1"/>
              <a:t>deliverybdays</a:t>
            </a:r>
            <a:r>
              <a:rPr lang="en-US" sz="1600" dirty="0"/>
              <a:t>           </a:t>
            </a:r>
          </a:p>
          <a:p>
            <a:pPr>
              <a:lnSpc>
                <a:spcPct val="150000"/>
              </a:lnSpc>
            </a:pPr>
            <a:r>
              <a:rPr lang="en-US" sz="1600" dirty="0" err="1"/>
              <a:t>deliverycdays</a:t>
            </a:r>
            <a:r>
              <a:rPr lang="en-US" sz="1600" dirty="0"/>
              <a:t>           </a:t>
            </a:r>
          </a:p>
          <a:p>
            <a:pPr>
              <a:lnSpc>
                <a:spcPct val="150000"/>
              </a:lnSpc>
            </a:pPr>
            <a:r>
              <a:rPr lang="en-US" sz="1600" dirty="0" err="1"/>
              <a:t>sla</a:t>
            </a:r>
            <a:r>
              <a:rPr lang="en-US" sz="1600" dirty="0"/>
              <a:t>                     </a:t>
            </a:r>
          </a:p>
          <a:p>
            <a:pPr>
              <a:lnSpc>
                <a:spcPct val="150000"/>
              </a:lnSpc>
            </a:pPr>
            <a:r>
              <a:rPr lang="en-US" sz="1600" dirty="0" err="1"/>
              <a:t>pincode</a:t>
            </a:r>
            <a:r>
              <a:rPr lang="en-US" sz="1600" dirty="0"/>
              <a:t>                </a:t>
            </a:r>
          </a:p>
          <a:p>
            <a:pPr>
              <a:lnSpc>
                <a:spcPct val="150000"/>
              </a:lnSpc>
            </a:pPr>
            <a:r>
              <a:rPr lang="en-US" sz="1600" dirty="0" err="1"/>
              <a:t>product_mrp</a:t>
            </a:r>
            <a:r>
              <a:rPr lang="en-US" sz="1600" dirty="0"/>
              <a:t>            </a:t>
            </a:r>
          </a:p>
          <a:p>
            <a:pPr>
              <a:lnSpc>
                <a:spcPct val="150000"/>
              </a:lnSpc>
            </a:pPr>
            <a:r>
              <a:rPr lang="en-US" sz="1600" dirty="0" err="1"/>
              <a:t>product_procurement_sla</a:t>
            </a:r>
            <a:r>
              <a:rPr lang="en-US" sz="1600" dirty="0"/>
              <a:t> </a:t>
            </a:r>
          </a:p>
          <a:p>
            <a:pPr>
              <a:lnSpc>
                <a:spcPct val="150000"/>
              </a:lnSpc>
            </a:pPr>
            <a:r>
              <a:rPr lang="en-US" sz="1600" dirty="0" err="1"/>
              <a:t>offer_percentage</a:t>
            </a:r>
            <a:r>
              <a:rPr lang="en-US" sz="1600" dirty="0"/>
              <a:t> </a:t>
            </a:r>
            <a:endParaRPr lang="en-IN" sz="1600" dirty="0">
              <a:latin typeface="Lato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Lato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123B74-6162-417A-B11F-70489AEEE356}"/>
              </a:ext>
            </a:extLst>
          </p:cNvPr>
          <p:cNvSpPr/>
          <p:nvPr/>
        </p:nvSpPr>
        <p:spPr>
          <a:xfrm>
            <a:off x="342900" y="1982397"/>
            <a:ext cx="8534400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600" dirty="0">
                <a:latin typeface="Lato"/>
              </a:rPr>
              <a:t>Below the list of categorical and numerical variables considered for further analysis</a:t>
            </a:r>
          </a:p>
        </p:txBody>
      </p:sp>
    </p:spTree>
    <p:extLst>
      <p:ext uri="{BB962C8B-B14F-4D97-AF65-F5344CB8AC3E}">
        <p14:creationId xmlns:p14="http://schemas.microsoft.com/office/powerpoint/2010/main" val="2872644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780572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Univariate Analysis – Categorical Variables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AACF503-776C-4D49-9421-D372031933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245" y="1962683"/>
            <a:ext cx="9267093" cy="482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68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6629444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Bivariate Analysis – Correlation Plot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6AD77BD-6DE7-7B49-8740-58694EA78E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8550" y="1819835"/>
            <a:ext cx="5997095" cy="50842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7F5C12-8B8C-6644-8212-CC54266CCF6D}"/>
              </a:ext>
            </a:extLst>
          </p:cNvPr>
          <p:cNvSpPr/>
          <p:nvPr/>
        </p:nvSpPr>
        <p:spPr>
          <a:xfrm>
            <a:off x="7855789" y="2190957"/>
            <a:ext cx="43362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</a:rPr>
              <a:t>Categories such as</a:t>
            </a:r>
            <a:br>
              <a:rPr lang="en-IN" dirty="0">
                <a:latin typeface="Calibri" panose="020F0502020204030204" pitchFamily="34" charset="0"/>
              </a:rPr>
            </a:br>
            <a:r>
              <a:rPr lang="en-IN" dirty="0">
                <a:latin typeface="Calibri" panose="020F0502020204030204" pitchFamily="34" charset="0"/>
              </a:rPr>
              <a:t>Gaming Hardware, Gaming Accessory, Entertainment Small and Home Audio are highly correlated </a:t>
            </a:r>
            <a:endParaRPr lang="en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21503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8379858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Bivariate Analysis – High Correlated Variable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3D2C29C-8C55-4AEE-9D86-8C811790659F}"/>
              </a:ext>
            </a:extLst>
          </p:cNvPr>
          <p:cNvSpPr/>
          <p:nvPr/>
        </p:nvSpPr>
        <p:spPr>
          <a:xfrm>
            <a:off x="7727923" y="3101139"/>
            <a:ext cx="4590852" cy="792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err="1">
                <a:latin typeface="Lato"/>
              </a:rPr>
              <a:t>Product_MRP</a:t>
            </a:r>
            <a:r>
              <a:rPr lang="en-US" sz="1600" b="1" dirty="0">
                <a:latin typeface="Lato"/>
              </a:rPr>
              <a:t> </a:t>
            </a:r>
            <a:r>
              <a:rPr lang="en-US" sz="1600" dirty="0">
                <a:latin typeface="Lato"/>
              </a:rPr>
              <a:t>showed high correlated to </a:t>
            </a:r>
            <a:r>
              <a:rPr lang="en-US" sz="1600" b="1" dirty="0">
                <a:latin typeface="Lato"/>
              </a:rPr>
              <a:t>GMV, </a:t>
            </a:r>
            <a:r>
              <a:rPr lang="en-US" sz="1600" dirty="0">
                <a:latin typeface="Lato"/>
              </a:rPr>
              <a:t>followed by sales of premium products</a:t>
            </a:r>
            <a:endParaRPr lang="en-US" sz="1600" b="1" dirty="0">
              <a:latin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9C3E04-63CB-9545-A10F-23E6D73C7C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6876" y="2051184"/>
            <a:ext cx="5883215" cy="451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59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5ECE2-06A8-484D-A6F3-933A61417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CA905-76AB-8D4E-9B73-24616EBEEB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50" y="1911930"/>
            <a:ext cx="9292375" cy="478654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FEE46A4-492E-2746-91BD-F8E9DED6F64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9ECB293-D3BB-DF47-9C75-9221345DD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4B0FAE-C7AB-9049-9C20-6CDBBE78D96D}"/>
                </a:ext>
              </a:extLst>
            </p:cNvPr>
            <p:cNvSpPr/>
            <p:nvPr/>
          </p:nvSpPr>
          <p:spPr>
            <a:xfrm>
              <a:off x="210706" y="1148643"/>
              <a:ext cx="7381764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Boxplots of numeric variables relative to </a:t>
              </a:r>
              <a:r>
                <a:rPr lang="en-US" sz="3000" b="1" dirty="0" err="1">
                  <a:solidFill>
                    <a:schemeClr val="bg1"/>
                  </a:solidFill>
                  <a:latin typeface="Lato" charset="0"/>
                </a:rPr>
                <a:t>gmv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481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3339632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Aggregated Plots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539C29D-CA65-46C9-8DA6-F7AE26CFB131}"/>
              </a:ext>
            </a:extLst>
          </p:cNvPr>
          <p:cNvSpPr/>
          <p:nvPr/>
        </p:nvSpPr>
        <p:spPr>
          <a:xfrm>
            <a:off x="9620944" y="4980798"/>
            <a:ext cx="2667786" cy="1523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Lato"/>
              </a:rPr>
              <a:t>Plots explains the aggregation of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Lato"/>
              </a:rPr>
              <a:t>different values of the Categorical Variables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49317E-FEDB-F445-8E9D-A4B1117F27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17" y="1914904"/>
            <a:ext cx="9152626" cy="471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11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4089902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Aggregation Strategy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3AD0377-12D4-4CEA-9949-31CFCB134DA7}"/>
              </a:ext>
            </a:extLst>
          </p:cNvPr>
          <p:cNvSpPr/>
          <p:nvPr/>
        </p:nvSpPr>
        <p:spPr>
          <a:xfrm>
            <a:off x="904874" y="1925515"/>
            <a:ext cx="10954045" cy="4116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Strategies applied to aggregate the data are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/>
              <a:t>Aggregate By Week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/>
              <a:t>Year and Week</a:t>
            </a:r>
            <a:r>
              <a:rPr lang="en-US" sz="1600" dirty="0"/>
              <a:t> variables used to </a:t>
            </a:r>
            <a:r>
              <a:rPr lang="en-US" sz="1600" b="1" dirty="0"/>
              <a:t>GROUP</a:t>
            </a:r>
            <a:r>
              <a:rPr lang="en-US" sz="1600" dirty="0"/>
              <a:t> the dataset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Applied </a:t>
            </a:r>
            <a:r>
              <a:rPr lang="en-US" sz="1600" b="1" dirty="0"/>
              <a:t>SUM </a:t>
            </a:r>
            <a:r>
              <a:rPr lang="en-US" sz="1600" dirty="0"/>
              <a:t>function for </a:t>
            </a:r>
            <a:r>
              <a:rPr lang="en-US" sz="1600" b="1" dirty="0"/>
              <a:t>GMV, Product MRP, Offer Price </a:t>
            </a:r>
            <a:r>
              <a:rPr lang="en-US" sz="1600" dirty="0"/>
              <a:t>and other numerical variables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Applied </a:t>
            </a:r>
            <a:r>
              <a:rPr lang="en-US" sz="1600" b="1" dirty="0"/>
              <a:t>MEAN</a:t>
            </a:r>
            <a:r>
              <a:rPr lang="en-US" sz="1600" dirty="0">
                <a:solidFill>
                  <a:srgbClr val="FF0000"/>
                </a:solidFill>
              </a:rPr>
              <a:t>*</a:t>
            </a:r>
            <a:r>
              <a:rPr lang="en-US" sz="1600" b="1" dirty="0"/>
              <a:t> </a:t>
            </a:r>
            <a:r>
              <a:rPr lang="en-US" sz="1600" dirty="0"/>
              <a:t>function for </a:t>
            </a:r>
            <a:r>
              <a:rPr lang="en-US" sz="1600" dirty="0" err="1"/>
              <a:t>deliverybdays</a:t>
            </a:r>
            <a:r>
              <a:rPr lang="en-US" sz="1600" dirty="0"/>
              <a:t>, </a:t>
            </a:r>
            <a:r>
              <a:rPr lang="en-US" sz="1600" dirty="0" err="1"/>
              <a:t>deliverycdays</a:t>
            </a:r>
            <a:r>
              <a:rPr lang="en-US" sz="1600" dirty="0"/>
              <a:t>, </a:t>
            </a:r>
            <a:r>
              <a:rPr lang="en-US" sz="1600" dirty="0" err="1"/>
              <a:t>product_procurement_sla</a:t>
            </a:r>
            <a:r>
              <a:rPr lang="en-US" sz="1600" dirty="0"/>
              <a:t> variables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Created new columns for each possible value of category (repeated across all category columns) that specifies percentage of categorical value among other values in same </a:t>
            </a:r>
            <a:r>
              <a:rPr lang="en-US" sz="1600" dirty="0" err="1"/>
              <a:t>colums</a:t>
            </a:r>
            <a:r>
              <a:rPr lang="en-US" sz="1600" dirty="0"/>
              <a:t>. For example, a week with 2 prepaid and 3 COD orders, aggregated columns are </a:t>
            </a:r>
            <a:r>
              <a:rPr lang="en-US" sz="1600" dirty="0" err="1"/>
              <a:t>payment_prepaid</a:t>
            </a:r>
            <a:r>
              <a:rPr lang="en-US" sz="1600" dirty="0"/>
              <a:t> = 2/5 and </a:t>
            </a:r>
            <a:r>
              <a:rPr lang="en-US" sz="1600" dirty="0" err="1"/>
              <a:t>payment_cod</a:t>
            </a:r>
            <a:r>
              <a:rPr lang="en-US" sz="1600" dirty="0"/>
              <a:t> = 3/5</a:t>
            </a:r>
          </a:p>
          <a:p>
            <a:pPr lvl="2">
              <a:lnSpc>
                <a:spcPct val="150000"/>
              </a:lnSpc>
            </a:pPr>
            <a:endParaRPr lang="en-US" sz="1600" dirty="0">
              <a:latin typeface="Lato"/>
            </a:endParaRPr>
          </a:p>
          <a:p>
            <a:pPr lvl="2" algn="r"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*</a:t>
            </a:r>
            <a:r>
              <a:rPr lang="en-US" sz="1200" dirty="0"/>
              <a:t>since these variables are represents the number of days applying SUM function is not logical hence used MEAN function</a:t>
            </a:r>
            <a:endParaRPr lang="en-US" sz="1200" dirty="0"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541138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BAA94C3-0FE8-4A5F-9E00-D3D273B1FA6E}"/>
              </a:ext>
            </a:extLst>
          </p:cNvPr>
          <p:cNvSpPr/>
          <p:nvPr/>
        </p:nvSpPr>
        <p:spPr>
          <a:xfrm>
            <a:off x="4848703" y="3359391"/>
            <a:ext cx="308860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latin typeface="Lato" charset="0"/>
              </a:rPr>
              <a:t>Weekly Analysis</a:t>
            </a:r>
            <a:endParaRPr lang="en-US" sz="2400" b="1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840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8946232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Weekly Analysis, 2015 – Revenue Vs Investments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F33AC8C-1027-4B34-9A10-0D5963861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947" y="2051184"/>
            <a:ext cx="7932104" cy="39549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3F2426-981A-45C3-A1E1-7D3039EBF955}"/>
              </a:ext>
            </a:extLst>
          </p:cNvPr>
          <p:cNvSpPr/>
          <p:nvPr/>
        </p:nvSpPr>
        <p:spPr>
          <a:xfrm>
            <a:off x="2446254" y="6281659"/>
            <a:ext cx="7299490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Lato"/>
              </a:rPr>
              <a:t>Weekly Revenue vs. Investments Analysis from July – Dec 2016 (Week# 26-52)</a:t>
            </a:r>
          </a:p>
        </p:txBody>
      </p:sp>
    </p:spTree>
    <p:extLst>
      <p:ext uri="{BB962C8B-B14F-4D97-AF65-F5344CB8AC3E}">
        <p14:creationId xmlns:p14="http://schemas.microsoft.com/office/powerpoint/2010/main" val="1885875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8946232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Weekly Analysis, 2016 – Revenue Vs Investments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D3F2426-981A-45C3-A1E1-7D3039EBF955}"/>
              </a:ext>
            </a:extLst>
          </p:cNvPr>
          <p:cNvSpPr/>
          <p:nvPr/>
        </p:nvSpPr>
        <p:spPr>
          <a:xfrm>
            <a:off x="2446254" y="6281659"/>
            <a:ext cx="7299490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Lato"/>
              </a:rPr>
              <a:t>Weekly Revenue vs. Investments Analysis from Jan – Jun 2015 (Week # 0-25)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81EF64-3502-4562-BB0F-05FA4F8E1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332" y="2144992"/>
            <a:ext cx="7215335" cy="385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2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FF3EA0-AC66-4359-BDA4-E2C2C89A4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5350"/>
            <a:ext cx="12192000" cy="8072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56F38C-7050-4F99-84D0-1F03B1ACC969}"/>
              </a:ext>
            </a:extLst>
          </p:cNvPr>
          <p:cNvSpPr/>
          <p:nvPr/>
        </p:nvSpPr>
        <p:spPr>
          <a:xfrm>
            <a:off x="585788" y="2061884"/>
            <a:ext cx="11020424" cy="3647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b="1" dirty="0">
              <a:latin typeface="Lato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Lato"/>
              </a:rPr>
              <a:t>Business Understanding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Lato"/>
              </a:rPr>
              <a:t>Data Understanding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Lato"/>
              </a:rPr>
              <a:t>Data Preparation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Lato"/>
              </a:rPr>
              <a:t>Modelling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Lato"/>
              </a:rPr>
              <a:t>Recommendations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1600" dirty="0">
              <a:latin typeface="Lato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Lato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0C540B-58B3-4E69-B5EF-11090BB39535}"/>
              </a:ext>
            </a:extLst>
          </p:cNvPr>
          <p:cNvSpPr/>
          <p:nvPr/>
        </p:nvSpPr>
        <p:spPr>
          <a:xfrm>
            <a:off x="210706" y="1148643"/>
            <a:ext cx="33458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Lato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869754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1176623"/>
            <a:chOff x="0" y="895350"/>
            <a:chExt cx="12192000" cy="117662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791691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Weekly Analysis, High Correlated Variables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  <a:p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D3F2426-981A-45C3-A1E1-7D3039EBF955}"/>
              </a:ext>
            </a:extLst>
          </p:cNvPr>
          <p:cNvSpPr/>
          <p:nvPr/>
        </p:nvSpPr>
        <p:spPr>
          <a:xfrm>
            <a:off x="467185" y="6169324"/>
            <a:ext cx="6461748" cy="705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dirty="0"/>
              <a:t>Seems TV, Digital, sponsorship, Content Marketing, Affiliates and SEM are highly correlated with </a:t>
            </a:r>
            <a:r>
              <a:rPr lang="en-IN" sz="1400" dirty="0" err="1"/>
              <a:t>Gmv</a:t>
            </a:r>
            <a:endParaRPr lang="en-IN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6AA21-56C7-425E-A688-FA341C5AA930}"/>
              </a:ext>
            </a:extLst>
          </p:cNvPr>
          <p:cNvSpPr/>
          <p:nvPr/>
        </p:nvSpPr>
        <p:spPr>
          <a:xfrm>
            <a:off x="8034660" y="6169324"/>
            <a:ext cx="3670954" cy="375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latin typeface="Lato"/>
              </a:rPr>
              <a:t>Highly correlated variables with Investments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12327F-942E-9C4F-8B2E-8C69E1D5B8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03798" y="2026244"/>
            <a:ext cx="4233582" cy="4045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731914-087B-6D40-B0EC-3B7C9140A2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227720"/>
            <a:ext cx="7593652" cy="391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75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BAA94C3-0FE8-4A5F-9E00-D3D273B1FA6E}"/>
              </a:ext>
            </a:extLst>
          </p:cNvPr>
          <p:cNvSpPr/>
          <p:nvPr/>
        </p:nvSpPr>
        <p:spPr>
          <a:xfrm>
            <a:off x="4848703" y="3359391"/>
            <a:ext cx="20345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latin typeface="Lato" charset="0"/>
              </a:rPr>
              <a:t>Modelling</a:t>
            </a:r>
            <a:endParaRPr lang="en-US" sz="2400" b="1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01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FB7336-B260-0544-A6A8-CBE5B2916662}"/>
              </a:ext>
            </a:extLst>
          </p:cNvPr>
          <p:cNvGrpSpPr/>
          <p:nvPr/>
        </p:nvGrpSpPr>
        <p:grpSpPr>
          <a:xfrm>
            <a:off x="0" y="990600"/>
            <a:ext cx="12192000" cy="1176623"/>
            <a:chOff x="0" y="895350"/>
            <a:chExt cx="12192000" cy="11766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A902509-BC94-9D41-8E02-AD398B4D3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00ADD6-1B95-E544-AE8F-BD6BAB502FE9}"/>
                </a:ext>
              </a:extLst>
            </p:cNvPr>
            <p:cNvSpPr/>
            <p:nvPr/>
          </p:nvSpPr>
          <p:spPr>
            <a:xfrm>
              <a:off x="210706" y="1148643"/>
              <a:ext cx="3182346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Models Attempted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  <a:p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0E84E44-06C3-3747-820A-415D46E1F1FC}"/>
              </a:ext>
            </a:extLst>
          </p:cNvPr>
          <p:cNvSpPr/>
          <p:nvPr/>
        </p:nvSpPr>
        <p:spPr>
          <a:xfrm>
            <a:off x="395437" y="2051184"/>
            <a:ext cx="1093104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 dirty="0">
                <a:solidFill>
                  <a:srgbClr val="000000"/>
                </a:solidFill>
                <a:latin typeface="Calibri" panose="020F0502020204030204" pitchFamily="34" charset="0"/>
              </a:rPr>
              <a:t>Linear Regression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solidFill>
                  <a:srgbClr val="000000"/>
                </a:solidFill>
                <a:latin typeface="Calibri" panose="020F0502020204030204" pitchFamily="34" charset="0"/>
              </a:rPr>
              <a:t>Multiplicative – Log of </a:t>
            </a:r>
            <a:r>
              <a:rPr lang="en-IN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gmv</a:t>
            </a:r>
            <a:r>
              <a:rPr lang="en-IN" sz="2400" dirty="0">
                <a:solidFill>
                  <a:srgbClr val="000000"/>
                </a:solidFill>
                <a:latin typeface="Calibri" panose="020F0502020204030204" pitchFamily="34" charset="0"/>
              </a:rPr>
              <a:t> to be modelled with Log of independent 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Kyock</a:t>
            </a:r>
            <a:r>
              <a:rPr lang="en-IN" sz="2400" dirty="0">
                <a:solidFill>
                  <a:srgbClr val="000000"/>
                </a:solidFill>
                <a:latin typeface="Calibri" panose="020F0502020204030204" pitchFamily="34" charset="0"/>
              </a:rPr>
              <a:t> – Linear model but with one previous week of Marketing 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solidFill>
                  <a:srgbClr val="000000"/>
                </a:solidFill>
                <a:latin typeface="Calibri" panose="020F0502020204030204" pitchFamily="34" charset="0"/>
              </a:rPr>
              <a:t>Distributed Lag - Linear model but with last 3 weeks of Marketing variables (3 additional variable for each channel ex -1 week of TV channel investment, -2 week and -3 week)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solidFill>
                  <a:srgbClr val="000000"/>
                </a:solidFill>
                <a:latin typeface="Calibri" panose="020F0502020204030204" pitchFamily="34" charset="0"/>
              </a:rPr>
              <a:t>Multi distributed Lag – Hybrid Model – Hybrid of 2nd and 4th model. Take last weeks variable but with log</a:t>
            </a:r>
          </a:p>
        </p:txBody>
      </p:sp>
    </p:spTree>
    <p:extLst>
      <p:ext uri="{BB962C8B-B14F-4D97-AF65-F5344CB8AC3E}">
        <p14:creationId xmlns:p14="http://schemas.microsoft.com/office/powerpoint/2010/main" val="3975642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FB7336-B260-0544-A6A8-CBE5B2916662}"/>
              </a:ext>
            </a:extLst>
          </p:cNvPr>
          <p:cNvGrpSpPr/>
          <p:nvPr/>
        </p:nvGrpSpPr>
        <p:grpSpPr>
          <a:xfrm>
            <a:off x="0" y="990600"/>
            <a:ext cx="12192000" cy="1176623"/>
            <a:chOff x="0" y="895350"/>
            <a:chExt cx="12192000" cy="11766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A902509-BC94-9D41-8E02-AD398B4D3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00ADD6-1B95-E544-AE8F-BD6BAB502FE9}"/>
                </a:ext>
              </a:extLst>
            </p:cNvPr>
            <p:cNvSpPr/>
            <p:nvPr/>
          </p:nvSpPr>
          <p:spPr>
            <a:xfrm>
              <a:off x="210706" y="1148643"/>
              <a:ext cx="365677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Home Audio - Models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  <a:p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9FC73D-26A1-2B45-BF5D-8B05BAB83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14378"/>
              </p:ext>
            </p:extLst>
          </p:nvPr>
        </p:nvGraphicFramePr>
        <p:xfrm>
          <a:off x="5960853" y="2167223"/>
          <a:ext cx="5943600" cy="303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736603334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377956073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80998962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3350243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Adj. R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19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120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Multiplicative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698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Kyock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418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Distributed 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540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 distributed 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626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680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FB7336-B260-0544-A6A8-CBE5B2916662}"/>
              </a:ext>
            </a:extLst>
          </p:cNvPr>
          <p:cNvGrpSpPr/>
          <p:nvPr/>
        </p:nvGrpSpPr>
        <p:grpSpPr>
          <a:xfrm>
            <a:off x="0" y="990600"/>
            <a:ext cx="12192000" cy="1176623"/>
            <a:chOff x="0" y="895350"/>
            <a:chExt cx="12192000" cy="11766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A902509-BC94-9D41-8E02-AD398B4D3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00ADD6-1B95-E544-AE8F-BD6BAB502FE9}"/>
                </a:ext>
              </a:extLst>
            </p:cNvPr>
            <p:cNvSpPr/>
            <p:nvPr/>
          </p:nvSpPr>
          <p:spPr>
            <a:xfrm>
              <a:off x="210706" y="1148643"/>
              <a:ext cx="4810484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Camera Accessories - Models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  <a:p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9FC73D-26A1-2B45-BF5D-8B05BAB838DF}"/>
              </a:ext>
            </a:extLst>
          </p:cNvPr>
          <p:cNvGraphicFramePr>
            <a:graphicFrameLocks noGrp="1"/>
          </p:cNvGraphicFramePr>
          <p:nvPr/>
        </p:nvGraphicFramePr>
        <p:xfrm>
          <a:off x="5960853" y="2167223"/>
          <a:ext cx="5943600" cy="303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736603334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377956073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80998962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3350243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Adj. R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19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120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Multiplicative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698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Kyock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418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Distributed 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540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 distributed 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626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3502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FB7336-B260-0544-A6A8-CBE5B2916662}"/>
              </a:ext>
            </a:extLst>
          </p:cNvPr>
          <p:cNvGrpSpPr/>
          <p:nvPr/>
        </p:nvGrpSpPr>
        <p:grpSpPr>
          <a:xfrm>
            <a:off x="0" y="990600"/>
            <a:ext cx="12192000" cy="1176623"/>
            <a:chOff x="0" y="895350"/>
            <a:chExt cx="12192000" cy="11766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A902509-BC94-9D41-8E02-AD398B4D3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00ADD6-1B95-E544-AE8F-BD6BAB502FE9}"/>
                </a:ext>
              </a:extLst>
            </p:cNvPr>
            <p:cNvSpPr/>
            <p:nvPr/>
          </p:nvSpPr>
          <p:spPr>
            <a:xfrm>
              <a:off x="210706" y="1148643"/>
              <a:ext cx="482536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Gaming Accessories - Models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  <a:p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9FC73D-26A1-2B45-BF5D-8B05BAB838DF}"/>
              </a:ext>
            </a:extLst>
          </p:cNvPr>
          <p:cNvGraphicFramePr>
            <a:graphicFrameLocks noGrp="1"/>
          </p:cNvGraphicFramePr>
          <p:nvPr/>
        </p:nvGraphicFramePr>
        <p:xfrm>
          <a:off x="5960853" y="2167223"/>
          <a:ext cx="5943600" cy="303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736603334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377956073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80998962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3350243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Adj. R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19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120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Multiplicative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698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Kyock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418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Distributed 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540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 distributed 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626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61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FB7336-B260-0544-A6A8-CBE5B2916662}"/>
              </a:ext>
            </a:extLst>
          </p:cNvPr>
          <p:cNvGrpSpPr/>
          <p:nvPr/>
        </p:nvGrpSpPr>
        <p:grpSpPr>
          <a:xfrm>
            <a:off x="0" y="990600"/>
            <a:ext cx="12192000" cy="1176623"/>
            <a:chOff x="0" y="895350"/>
            <a:chExt cx="12192000" cy="11766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A902509-BC94-9D41-8E02-AD398B4D3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00ADD6-1B95-E544-AE8F-BD6BAB502FE9}"/>
                </a:ext>
              </a:extLst>
            </p:cNvPr>
            <p:cNvSpPr/>
            <p:nvPr/>
          </p:nvSpPr>
          <p:spPr>
            <a:xfrm>
              <a:off x="210706" y="1148643"/>
              <a:ext cx="316798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Recommendations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  <a:p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0025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542" y="4811430"/>
            <a:ext cx="6138856" cy="1531917"/>
          </a:xfrm>
        </p:spPr>
        <p:txBody>
          <a:bodyPr>
            <a:normAutofit/>
          </a:bodyPr>
          <a:lstStyle/>
          <a:p>
            <a:pPr algn="r"/>
            <a:r>
              <a:rPr lang="en-IN" sz="1600" dirty="0">
                <a:latin typeface="Lato" panose="020F0502020204030203"/>
              </a:rPr>
              <a:t>Merin Jose</a:t>
            </a:r>
          </a:p>
          <a:p>
            <a:pPr algn="r"/>
            <a:r>
              <a:rPr lang="en-IN" sz="1600" dirty="0">
                <a:latin typeface="Lato" panose="020F0502020204030203"/>
              </a:rPr>
              <a:t>Suresh </a:t>
            </a:r>
            <a:r>
              <a:rPr lang="en-IN" sz="1600" dirty="0" err="1">
                <a:latin typeface="Lato" panose="020F0502020204030203"/>
              </a:rPr>
              <a:t>Balla</a:t>
            </a:r>
            <a:endParaRPr lang="en-IN" sz="1600" dirty="0">
              <a:latin typeface="Lato" panose="020F0502020204030203"/>
            </a:endParaRPr>
          </a:p>
          <a:p>
            <a:pPr algn="r"/>
            <a:r>
              <a:rPr lang="en-IN" sz="1600" dirty="0">
                <a:latin typeface="Lato" panose="020F0502020204030203"/>
              </a:rPr>
              <a:t>Deepak </a:t>
            </a:r>
            <a:r>
              <a:rPr lang="en-IN" sz="1600" dirty="0" err="1">
                <a:latin typeface="Lato" panose="020F0502020204030203"/>
              </a:rPr>
              <a:t>Aneja</a:t>
            </a:r>
            <a:endParaRPr lang="en-IN" sz="1600" dirty="0">
              <a:latin typeface="Lato" panose="020F0502020204030203"/>
            </a:endParaRPr>
          </a:p>
          <a:p>
            <a:pPr algn="r"/>
            <a:r>
              <a:rPr lang="en-IN" sz="1600" dirty="0">
                <a:latin typeface="Lato" panose="020F0502020204030203"/>
              </a:rPr>
              <a:t>Fayiz Mayam Veettil</a:t>
            </a:r>
          </a:p>
          <a:p>
            <a:pPr marL="457200" indent="-457200" algn="l">
              <a:buFont typeface="+mj-lt"/>
              <a:buAutoNum type="arabicPeriod"/>
            </a:pPr>
            <a:endParaRPr lang="en-IN" sz="1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6ED631A-0337-465F-8039-C7101C948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1478" y="1438275"/>
            <a:ext cx="9144000" cy="21000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latin typeface="Lato" panose="020F0502020204030203"/>
              </a:rPr>
              <a:t>Thanks</a:t>
            </a:r>
            <a:endParaRPr lang="en-IN" sz="24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177390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FF3EA0-AC66-4359-BDA4-E2C2C89A4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5350"/>
            <a:ext cx="12192000" cy="8072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56F38C-7050-4F99-84D0-1F03B1ACC969}"/>
              </a:ext>
            </a:extLst>
          </p:cNvPr>
          <p:cNvSpPr/>
          <p:nvPr/>
        </p:nvSpPr>
        <p:spPr>
          <a:xfrm>
            <a:off x="553914" y="2079026"/>
            <a:ext cx="10568355" cy="4601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Lato" panose="020F0502020204030203"/>
              </a:rPr>
              <a:t>“</a:t>
            </a:r>
            <a:r>
              <a:rPr lang="en-US" sz="1600" dirty="0" err="1">
                <a:latin typeface="Lato" panose="020F0502020204030203"/>
              </a:rPr>
              <a:t>ElecKart</a:t>
            </a:r>
            <a:r>
              <a:rPr lang="en-US" sz="1600" dirty="0">
                <a:latin typeface="Lato" panose="020F0502020204030203"/>
              </a:rPr>
              <a:t>” is an e-commerce firm specializing in electronic products. They spent a significant amount of money in marketing and occasionally they offer big-ticket promotions as well. It take orders and delivers at door steps and deal with all major electronics product categories  - Camera, Home Audio &amp; Gaming Accessories</a:t>
            </a:r>
          </a:p>
          <a:p>
            <a:endParaRPr lang="en-US" sz="1600" dirty="0">
              <a:latin typeface="Lato" panose="020F0502020204030203"/>
            </a:endParaRPr>
          </a:p>
          <a:p>
            <a:endParaRPr lang="en-US" sz="1600" dirty="0">
              <a:latin typeface="Lato" panose="020F0502020204030203"/>
            </a:endParaRPr>
          </a:p>
          <a:p>
            <a:r>
              <a:rPr lang="en-US" sz="1600" dirty="0">
                <a:latin typeface="Lato" panose="020F0502020204030203"/>
              </a:rPr>
              <a:t>The money </a:t>
            </a:r>
            <a:r>
              <a:rPr lang="en-US" sz="1600" dirty="0" err="1">
                <a:latin typeface="Lato" panose="020F0502020204030203"/>
              </a:rPr>
              <a:t>ElecKart</a:t>
            </a:r>
            <a:r>
              <a:rPr lang="en-US" sz="1600" dirty="0">
                <a:latin typeface="Lato" panose="020F0502020204030203"/>
              </a:rPr>
              <a:t> spent over last 12 months on marketing was not sufficiently impactful. Now they want to create a marketing budget for the next year which includes spending on commercials, online campaigns, and pricing &amp; promotion strategies and maximum revenue out of it.</a:t>
            </a:r>
          </a:p>
          <a:p>
            <a:endParaRPr lang="en-US" sz="1600" dirty="0">
              <a:latin typeface="Lato" panose="020F0502020204030203"/>
            </a:endParaRPr>
          </a:p>
          <a:p>
            <a:endParaRPr lang="en-US" sz="1600" dirty="0">
              <a:latin typeface="Lato" panose="020F0502020204030203"/>
            </a:endParaRPr>
          </a:p>
          <a:p>
            <a:r>
              <a:rPr lang="en-US" sz="1600" dirty="0">
                <a:latin typeface="Lato" panose="020F0502020204030203"/>
              </a:rPr>
              <a:t>The key objectives of the analysis are: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 panose="020F0502020204030203"/>
              </a:rPr>
              <a:t>Develop a market mix model to observe the actual impact of different marketing variables over the last year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 panose="020F0502020204030203"/>
              </a:rPr>
              <a:t>Recommend the optimal budget allocation for different marketing levers for the next year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 panose="020F0502020204030203"/>
              </a:rPr>
              <a:t>Improve the revenue response either by cutting down the marketing budget or reallocating it optimally across marketing levers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Lato" panose="020F0502020204030203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0C540B-58B3-4E69-B5EF-11090BB39535}"/>
              </a:ext>
            </a:extLst>
          </p:cNvPr>
          <p:cNvSpPr/>
          <p:nvPr/>
        </p:nvSpPr>
        <p:spPr>
          <a:xfrm>
            <a:off x="210706" y="1148643"/>
            <a:ext cx="45214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Lato" charset="0"/>
              </a:rPr>
              <a:t>Business Understanding</a:t>
            </a:r>
          </a:p>
        </p:txBody>
      </p:sp>
    </p:spTree>
    <p:extLst>
      <p:ext uri="{BB962C8B-B14F-4D97-AF65-F5344CB8AC3E}">
        <p14:creationId xmlns:p14="http://schemas.microsoft.com/office/powerpoint/2010/main" val="3272005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FF3EA0-AC66-4359-BDA4-E2C2C89A4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5350"/>
            <a:ext cx="12192000" cy="8072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56F38C-7050-4F99-84D0-1F03B1ACC969}"/>
              </a:ext>
            </a:extLst>
          </p:cNvPr>
          <p:cNvSpPr/>
          <p:nvPr/>
        </p:nvSpPr>
        <p:spPr>
          <a:xfrm>
            <a:off x="735290" y="2087909"/>
            <a:ext cx="9098769" cy="4109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 panose="020F0502020204030203"/>
              </a:rPr>
              <a:t>Dataset contains around 1.6 M records of Consumer Electronics data </a:t>
            </a:r>
          </a:p>
          <a:p>
            <a:pPr lvl="2">
              <a:lnSpc>
                <a:spcPct val="150000"/>
              </a:lnSpc>
            </a:pPr>
            <a:r>
              <a:rPr lang="en-US" sz="1600" dirty="0">
                <a:latin typeface="Lato" panose="020F0502020204030203"/>
              </a:rPr>
              <a:t>from </a:t>
            </a:r>
            <a:r>
              <a:rPr lang="en-US" sz="1600" b="1" dirty="0">
                <a:latin typeface="Lato" panose="020F0502020204030203"/>
              </a:rPr>
              <a:t>July 2015 to June 2016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 panose="020F0502020204030203"/>
              </a:rPr>
              <a:t>Other available datasets are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 panose="020F0502020204030203"/>
              </a:rPr>
              <a:t>Media Investments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 panose="020F0502020204030203"/>
              </a:rPr>
              <a:t>Special Sale Calendar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 panose="020F0502020204030203"/>
              </a:rPr>
              <a:t>Monthly NPS Score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 panose="020F0502020204030203"/>
              </a:rPr>
              <a:t>Product sub-categories used for analysis are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 panose="020F0502020204030203"/>
              </a:rPr>
              <a:t>Camera Accessory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 panose="020F0502020204030203"/>
              </a:rPr>
              <a:t>Home Audio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 panose="020F0502020204030203"/>
              </a:rPr>
              <a:t>Gaming Accessory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Lato" panose="020F0502020204030203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0C540B-58B3-4E69-B5EF-11090BB39535}"/>
              </a:ext>
            </a:extLst>
          </p:cNvPr>
          <p:cNvSpPr/>
          <p:nvPr/>
        </p:nvSpPr>
        <p:spPr>
          <a:xfrm>
            <a:off x="210706" y="1148643"/>
            <a:ext cx="38289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Lato" charset="0"/>
              </a:rPr>
              <a:t>Data Understanding</a:t>
            </a:r>
          </a:p>
        </p:txBody>
      </p:sp>
    </p:spTree>
    <p:extLst>
      <p:ext uri="{BB962C8B-B14F-4D97-AF65-F5344CB8AC3E}">
        <p14:creationId xmlns:p14="http://schemas.microsoft.com/office/powerpoint/2010/main" val="379881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CB1D8A-2A09-4A03-B355-8430855A9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2752698"/>
            <a:ext cx="7362825" cy="3486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FF3EA0-AC66-4359-BDA4-E2C2C89A4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5350"/>
            <a:ext cx="12192000" cy="8072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56F38C-7050-4F99-84D0-1F03B1ACC969}"/>
              </a:ext>
            </a:extLst>
          </p:cNvPr>
          <p:cNvSpPr/>
          <p:nvPr/>
        </p:nvSpPr>
        <p:spPr>
          <a:xfrm>
            <a:off x="400051" y="1955934"/>
            <a:ext cx="9631972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600" dirty="0">
                <a:latin typeface="Lato" panose="020F0502020204030203"/>
              </a:rPr>
              <a:t>The data received for the analysis have 20 attributes. The important ones are -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0C540B-58B3-4E69-B5EF-11090BB39535}"/>
              </a:ext>
            </a:extLst>
          </p:cNvPr>
          <p:cNvSpPr/>
          <p:nvPr/>
        </p:nvSpPr>
        <p:spPr>
          <a:xfrm>
            <a:off x="210706" y="1148643"/>
            <a:ext cx="72356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Lato" charset="0"/>
              </a:rPr>
              <a:t>Data Understanding – Major Attributes</a:t>
            </a:r>
          </a:p>
        </p:txBody>
      </p:sp>
    </p:spTree>
    <p:extLst>
      <p:ext uri="{BB962C8B-B14F-4D97-AF65-F5344CB8AC3E}">
        <p14:creationId xmlns:p14="http://schemas.microsoft.com/office/powerpoint/2010/main" val="3156031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FF3EA0-AC66-4359-BDA4-E2C2C89A4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5350"/>
            <a:ext cx="12192000" cy="8072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56F38C-7050-4F99-84D0-1F03B1ACC969}"/>
              </a:ext>
            </a:extLst>
          </p:cNvPr>
          <p:cNvSpPr/>
          <p:nvPr/>
        </p:nvSpPr>
        <p:spPr>
          <a:xfrm>
            <a:off x="400051" y="1955934"/>
            <a:ext cx="9631972" cy="3370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600" dirty="0">
                <a:latin typeface="Lato" panose="020F0502020204030203"/>
              </a:rPr>
              <a:t>apart from consumer data following addition information received for model building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Lato" panose="020F0502020204030203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 panose="020F0502020204030203"/>
              </a:rPr>
              <a:t>Monthly spends on various advertising channels – </a:t>
            </a:r>
          </a:p>
          <a:p>
            <a:pPr lvl="3">
              <a:lnSpc>
                <a:spcPct val="150000"/>
              </a:lnSpc>
            </a:pPr>
            <a:r>
              <a:rPr lang="en-US" sz="1600" dirty="0">
                <a:latin typeface="Lato" panose="020F0502020204030203"/>
              </a:rPr>
              <a:t>	Monthly spends split by various medias types such as TV, Internet, Radio and Others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 panose="020F0502020204030203"/>
              </a:rPr>
              <a:t>Days when there was any special sale – </a:t>
            </a:r>
          </a:p>
          <a:p>
            <a:pPr lvl="3">
              <a:lnSpc>
                <a:spcPct val="150000"/>
              </a:lnSpc>
            </a:pPr>
            <a:r>
              <a:rPr lang="en-US" sz="1600" dirty="0">
                <a:latin typeface="Lato" panose="020F0502020204030203"/>
              </a:rPr>
              <a:t>	Information about the special sale calendar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 panose="020F0502020204030203"/>
              </a:rPr>
              <a:t>Monthly NPS score – </a:t>
            </a:r>
          </a:p>
          <a:p>
            <a:pPr lvl="3">
              <a:lnSpc>
                <a:spcPct val="150000"/>
              </a:lnSpc>
            </a:pPr>
            <a:r>
              <a:rPr lang="en-US" sz="1600" dirty="0">
                <a:latin typeface="Lato" panose="020F0502020204030203"/>
              </a:rPr>
              <a:t>	Net promote score by month</a:t>
            </a:r>
          </a:p>
          <a:p>
            <a:pPr lvl="1">
              <a:lnSpc>
                <a:spcPct val="150000"/>
              </a:lnSpc>
            </a:pPr>
            <a:endParaRPr lang="en-US" sz="1600" dirty="0">
              <a:latin typeface="Lato" panose="020F0502020204030203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0C540B-58B3-4E69-B5EF-11090BB39535}"/>
              </a:ext>
            </a:extLst>
          </p:cNvPr>
          <p:cNvSpPr/>
          <p:nvPr/>
        </p:nvSpPr>
        <p:spPr>
          <a:xfrm>
            <a:off x="210706" y="1148643"/>
            <a:ext cx="84162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Lato" charset="0"/>
              </a:rPr>
              <a:t>Data Understanding – 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606016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5C9CB18-66F2-4EA9-813E-1627AD076CA6}"/>
              </a:ext>
            </a:extLst>
          </p:cNvPr>
          <p:cNvSpPr txBox="1"/>
          <p:nvPr/>
        </p:nvSpPr>
        <p:spPr>
          <a:xfrm>
            <a:off x="1043617" y="2051184"/>
            <a:ext cx="9568699" cy="388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/>
              </a:rPr>
              <a:t>Cleaning and formatting data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/>
              </a:rPr>
              <a:t>Derive useful metrics out of data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/>
              </a:rPr>
              <a:t>Check the data density and correlations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/>
              </a:rPr>
              <a:t>Data Scaling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/>
              </a:rPr>
              <a:t>Splitting the data between train and test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/>
              </a:rPr>
              <a:t>Data Modeling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/>
              </a:rPr>
              <a:t>Conclusion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6529288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Step by Step Approach for Analysis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04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7772769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Exploratory Data Analysis – Data Cleaning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4603E62-375A-4D7B-AA63-7E3E15899393}"/>
              </a:ext>
            </a:extLst>
          </p:cNvPr>
          <p:cNvSpPr/>
          <p:nvPr/>
        </p:nvSpPr>
        <p:spPr>
          <a:xfrm>
            <a:off x="140677" y="1925515"/>
            <a:ext cx="11201400" cy="6794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600" dirty="0">
                <a:latin typeface="Lato"/>
              </a:rPr>
              <a:t>Check for possible data inconsistencies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/>
              </a:rPr>
              <a:t>Check for duplicate records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/>
              </a:rPr>
              <a:t>Check for NA values in the columns used for analysis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/>
              </a:rPr>
              <a:t>Check the period of the provided data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/>
              </a:rPr>
              <a:t>Status of data cleaning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/>
              </a:rPr>
              <a:t>Around 100K records found duplicated and removed from the dataset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/>
              </a:rPr>
              <a:t>Around 4K removed where Gross Merchandise Value is Null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/>
              </a:rPr>
              <a:t>Removed the data which are not in the period used for analysis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/>
              </a:rPr>
              <a:t>Below columns where removed after applying Near Zero Variances</a:t>
            </a:r>
          </a:p>
          <a:p>
            <a:pPr marL="1657350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/>
              </a:rPr>
              <a:t>units, </a:t>
            </a:r>
            <a:r>
              <a:rPr lang="en-US" sz="1600" dirty="0" err="1">
                <a:latin typeface="Lato"/>
              </a:rPr>
              <a:t>product_analytics_super_category</a:t>
            </a:r>
            <a:endParaRPr lang="en-US" sz="1600" dirty="0">
              <a:latin typeface="Lato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/>
              </a:rPr>
              <a:t>Records with orders with revenue per unit more than MRP, negative SLA or </a:t>
            </a:r>
            <a:r>
              <a:rPr lang="en-US" sz="1600" dirty="0" err="1">
                <a:latin typeface="Lato"/>
              </a:rPr>
              <a:t>product_procurement_sla</a:t>
            </a:r>
            <a:r>
              <a:rPr lang="en-US" sz="1600" dirty="0">
                <a:latin typeface="Lato"/>
              </a:rPr>
              <a:t> – 26186 records.</a:t>
            </a:r>
          </a:p>
          <a:p>
            <a:pPr marL="1657350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Lato"/>
              </a:rPr>
              <a:t>Caped the GMV accordingly (MRP*units) so we do not loose revenue as we have investment for all days in a month</a:t>
            </a:r>
          </a:p>
          <a:p>
            <a:pPr lvl="2">
              <a:lnSpc>
                <a:spcPct val="150000"/>
              </a:lnSpc>
            </a:pPr>
            <a:endParaRPr lang="en-US" sz="1600" dirty="0"/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Lato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1600" dirty="0">
              <a:latin typeface="Lato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06035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25A6-360E-4B6F-B6E1-CF2014CF9962}"/>
              </a:ext>
            </a:extLst>
          </p:cNvPr>
          <p:cNvGrpSpPr/>
          <p:nvPr/>
        </p:nvGrpSpPr>
        <p:grpSpPr>
          <a:xfrm>
            <a:off x="0" y="990600"/>
            <a:ext cx="12192000" cy="807291"/>
            <a:chOff x="0" y="895350"/>
            <a:chExt cx="12192000" cy="807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52C58B-7A3D-453B-BEF5-0D6A8024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350"/>
              <a:ext cx="12192000" cy="8072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573B2-FDB7-41CD-8FE1-311DF7F4E7B3}"/>
                </a:ext>
              </a:extLst>
            </p:cNvPr>
            <p:cNvSpPr/>
            <p:nvPr/>
          </p:nvSpPr>
          <p:spPr>
            <a:xfrm>
              <a:off x="210706" y="1148643"/>
              <a:ext cx="8102154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Lato" charset="0"/>
                </a:rPr>
                <a:t>Exploratory Data Analysis – Derived Metrics</a:t>
              </a:r>
              <a:endParaRPr lang="en-US" sz="2400" b="1" dirty="0">
                <a:solidFill>
                  <a:schemeClr val="bg1"/>
                </a:solidFill>
                <a:latin typeface="Lato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4603E62-375A-4D7B-AA63-7E3E15899393}"/>
              </a:ext>
            </a:extLst>
          </p:cNvPr>
          <p:cNvSpPr/>
          <p:nvPr/>
        </p:nvSpPr>
        <p:spPr>
          <a:xfrm>
            <a:off x="584364" y="2217746"/>
            <a:ext cx="9544050" cy="605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600" dirty="0">
                <a:latin typeface="Lato"/>
              </a:rPr>
              <a:t>Below the new columns derived for further analysis</a:t>
            </a:r>
          </a:p>
          <a:p>
            <a:pPr lvl="1">
              <a:lnSpc>
                <a:spcPct val="150000"/>
              </a:lnSpc>
            </a:pPr>
            <a:endParaRPr lang="en-US" sz="1600" dirty="0">
              <a:latin typeface="Lato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/>
              <a:t>Offer Percentage = ((Product MRP * Unit Sold) – Gross Merchandise Value or Revenue) divided by (Product MRP * Unit Sold)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/>
              <a:t>Product MRP Class = </a:t>
            </a:r>
            <a:r>
              <a:rPr lang="en-US" sz="1600" dirty="0"/>
              <a:t>classifying products in to three categories – </a:t>
            </a:r>
            <a:r>
              <a:rPr lang="en-US" sz="1600" b="1" dirty="0"/>
              <a:t>premium</a:t>
            </a:r>
            <a:r>
              <a:rPr lang="en-US" sz="1600" dirty="0"/>
              <a:t>, </a:t>
            </a:r>
            <a:r>
              <a:rPr lang="en-US" sz="1600" b="1" dirty="0"/>
              <a:t>medium</a:t>
            </a:r>
            <a:r>
              <a:rPr lang="en-US" sz="1600" dirty="0"/>
              <a:t> and </a:t>
            </a:r>
            <a:r>
              <a:rPr lang="en-US" sz="1600" b="1" dirty="0"/>
              <a:t>cheap</a:t>
            </a:r>
          </a:p>
          <a:p>
            <a:pPr marL="1657350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/>
              <a:t>Premium – </a:t>
            </a:r>
            <a:r>
              <a:rPr lang="en-US" sz="1600" dirty="0"/>
              <a:t>price range more than 75 percentile in same </a:t>
            </a:r>
            <a:r>
              <a:rPr lang="en-US" sz="1600" dirty="0" err="1"/>
              <a:t>product_analytic_vertical</a:t>
            </a:r>
            <a:endParaRPr lang="en-US" sz="1600" dirty="0"/>
          </a:p>
          <a:p>
            <a:pPr marL="1657350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/>
              <a:t>Medium – </a:t>
            </a:r>
            <a:r>
              <a:rPr lang="en-US" sz="1600" dirty="0"/>
              <a:t>price within 25 to 75 percentile in same </a:t>
            </a:r>
            <a:r>
              <a:rPr lang="en-US" sz="1600" dirty="0" err="1"/>
              <a:t>product_analytic_vertical</a:t>
            </a:r>
            <a:endParaRPr lang="en-US" sz="1600" dirty="0"/>
          </a:p>
          <a:p>
            <a:pPr marL="1657350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/>
              <a:t>Cheap – </a:t>
            </a:r>
            <a:r>
              <a:rPr lang="en-US" sz="1600" dirty="0"/>
              <a:t>price less than 25 percentile in same </a:t>
            </a:r>
            <a:r>
              <a:rPr lang="en-US" sz="1600" dirty="0" err="1"/>
              <a:t>product_analytic_vertical</a:t>
            </a:r>
            <a:endParaRPr lang="en-US" sz="1600" b="1" dirty="0"/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/>
              <a:t>Week Number, </a:t>
            </a:r>
            <a:r>
              <a:rPr lang="en-US" sz="1600" dirty="0"/>
              <a:t>week number of the year ranging from 0-53 with Monday as first day of the week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/>
              <a:t>Day, </a:t>
            </a:r>
            <a:r>
              <a:rPr lang="en-US" sz="1600" dirty="0"/>
              <a:t>day of the month ranging from 0-31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Lato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1600" dirty="0">
              <a:latin typeface="Lato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42081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4024</TotalTime>
  <Words>819</Words>
  <Application>Microsoft Macintosh PowerPoint</Application>
  <PresentationFormat>Widescreen</PresentationFormat>
  <Paragraphs>171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Courier New</vt:lpstr>
      <vt:lpstr>Lato</vt:lpstr>
      <vt:lpstr>Times New Roman</vt:lpstr>
      <vt:lpstr>Office Theme</vt:lpstr>
      <vt:lpstr>Ecommerce Capstone Project (Mid Submission)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Case Study  Submission</dc:title>
  <dc:creator>Chiranjeev</dc:creator>
  <cp:lastModifiedBy>Microsoft Office User</cp:lastModifiedBy>
  <cp:revision>233</cp:revision>
  <dcterms:created xsi:type="dcterms:W3CDTF">2016-06-09T08:16:28Z</dcterms:created>
  <dcterms:modified xsi:type="dcterms:W3CDTF">2018-10-21T15:34:56Z</dcterms:modified>
</cp:coreProperties>
</file>